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83" r:id="rId5"/>
    <p:sldId id="275" r:id="rId6"/>
    <p:sldId id="259" r:id="rId7"/>
    <p:sldId id="260" r:id="rId8"/>
    <p:sldId id="269" r:id="rId9"/>
    <p:sldId id="261" r:id="rId10"/>
    <p:sldId id="262" r:id="rId11"/>
    <p:sldId id="263" r:id="rId12"/>
    <p:sldId id="264" r:id="rId13"/>
    <p:sldId id="265" r:id="rId14"/>
    <p:sldId id="266" r:id="rId15"/>
    <p:sldId id="281" r:id="rId16"/>
    <p:sldId id="276" r:id="rId17"/>
    <p:sldId id="284" r:id="rId18"/>
    <p:sldId id="267" r:id="rId19"/>
    <p:sldId id="280" r:id="rId20"/>
    <p:sldId id="268" r:id="rId21"/>
    <p:sldId id="270" r:id="rId22"/>
    <p:sldId id="277" r:id="rId23"/>
    <p:sldId id="271" r:id="rId24"/>
    <p:sldId id="274" r:id="rId25"/>
    <p:sldId id="272" r:id="rId26"/>
    <p:sldId id="273" r:id="rId27"/>
    <p:sldId id="25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718" autoAdjust="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BC3AE-FC3C-4D5F-A4B0-AB9F25B9AE0B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423AA-AC3C-4040-BA3C-FA55175EA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iph.ras.ru/vedeo_usthist.ht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hyperlink" Target="http://link.spring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lsevier.ru/&#8206;" TargetMode="External"/><Relationship Id="rId5" Type="http://schemas.openxmlformats.org/officeDocument/2006/relationships/image" Target="../media/image88.png"/><Relationship Id="rId4" Type="http://schemas.openxmlformats.org/officeDocument/2006/relationships/hyperlink" Target="http://www.wiley.com/&#8206;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Яковлева\Рабочий стол\зи\ifra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58341">
            <a:off x="7108219" y="2827010"/>
            <a:ext cx="1571636" cy="23255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ocuments and Settings\Яковлева\Рабочий стол\зи\ip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5529">
            <a:off x="5575831" y="1251845"/>
            <a:ext cx="2624971" cy="18689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>
            <a:no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О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т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ч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е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т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2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0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1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3</a:t>
            </a:r>
            <a:endParaRPr lang="ru-RU" sz="2800" dirty="0">
              <a:solidFill>
                <a:schemeClr val="bg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57224" y="1571612"/>
            <a:ext cx="5429288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9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С</a:t>
            </a:r>
            <a:r>
              <a:rPr lang="ru-RU" sz="3900" dirty="0" smtClean="0"/>
              <a:t>егодня </a:t>
            </a:r>
            <a:r>
              <a:rPr lang="ru-RU" sz="3900" b="1" dirty="0" smtClean="0"/>
              <a:t>Институт философии – это:</a:t>
            </a:r>
            <a:endParaRPr lang="ru-RU" sz="4300" b="1" dirty="0" smtClean="0"/>
          </a:p>
          <a:p>
            <a:r>
              <a:rPr lang="ru-RU" sz="2400" b="1" dirty="0" smtClean="0"/>
              <a:t>4</a:t>
            </a:r>
            <a:r>
              <a:rPr lang="ru-RU" sz="2400" dirty="0" smtClean="0"/>
              <a:t> академика;</a:t>
            </a:r>
          </a:p>
          <a:p>
            <a:r>
              <a:rPr lang="ru-RU" sz="2400" b="1" dirty="0" smtClean="0"/>
              <a:t>6</a:t>
            </a:r>
            <a:r>
              <a:rPr lang="ru-RU" sz="2400" dirty="0" smtClean="0"/>
              <a:t> членов-корреспондентов РАН;</a:t>
            </a:r>
          </a:p>
          <a:p>
            <a:r>
              <a:rPr lang="ru-RU" sz="2400" b="1" dirty="0" smtClean="0"/>
              <a:t>120 </a:t>
            </a:r>
            <a:r>
              <a:rPr lang="ru-RU" sz="2400" dirty="0" smtClean="0"/>
              <a:t>докторов наук;</a:t>
            </a:r>
          </a:p>
          <a:p>
            <a:r>
              <a:rPr lang="ru-RU" sz="2400" b="1" dirty="0" smtClean="0"/>
              <a:t>111</a:t>
            </a:r>
            <a:r>
              <a:rPr lang="ru-RU" sz="2400" dirty="0" smtClean="0"/>
              <a:t> кандидатов наук;</a:t>
            </a:r>
          </a:p>
          <a:p>
            <a:r>
              <a:rPr lang="ru-RU" sz="2400" b="1" dirty="0" smtClean="0"/>
              <a:t>60</a:t>
            </a:r>
            <a:r>
              <a:rPr lang="ru-RU" sz="2400" dirty="0" smtClean="0"/>
              <a:t> молодых ученых до 40 лет;</a:t>
            </a:r>
          </a:p>
          <a:p>
            <a:r>
              <a:rPr lang="ru-RU" sz="2400" b="1" dirty="0" smtClean="0"/>
              <a:t>37 </a:t>
            </a:r>
            <a:r>
              <a:rPr lang="ru-RU" sz="2400" dirty="0" smtClean="0"/>
              <a:t>аспирантов;</a:t>
            </a:r>
          </a:p>
          <a:p>
            <a:r>
              <a:rPr lang="ru-RU" sz="2400" b="1" dirty="0" smtClean="0"/>
              <a:t>11 </a:t>
            </a:r>
            <a:r>
              <a:rPr lang="ru-RU" sz="2400" dirty="0" smtClean="0"/>
              <a:t>принятых в штат молодых ученых.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028" name="Picture 4" descr="C:\Documents and Settings\Яковлева\Рабочий стол\зи\b600d14a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839876"/>
            <a:ext cx="2690831" cy="20181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>
            <a:no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М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е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р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о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п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р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и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я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т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и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я</a:t>
            </a:r>
            <a:endParaRPr lang="ru-RU" sz="2800" dirty="0">
              <a:solidFill>
                <a:schemeClr val="bg2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57290" y="1142984"/>
            <a:ext cx="7500990" cy="285751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За отчетный год сотрудниками Института было организовано </a:t>
            </a:r>
            <a:r>
              <a:rPr lang="ru-RU" b="1" dirty="0" smtClean="0"/>
              <a:t>125</a:t>
            </a:r>
            <a:r>
              <a:rPr lang="ru-RU" dirty="0" smtClean="0"/>
              <a:t> конференций, симпозиумов, совещаний, круглых столов и семинаров. </a:t>
            </a:r>
          </a:p>
          <a:p>
            <a:r>
              <a:rPr lang="ru-RU" dirty="0" smtClean="0"/>
              <a:t>Из них</a:t>
            </a:r>
            <a:r>
              <a:rPr lang="ru-RU" b="1" dirty="0" smtClean="0"/>
              <a:t> 33 </a:t>
            </a:r>
            <a:r>
              <a:rPr lang="ru-RU" dirty="0" smtClean="0"/>
              <a:t>международных.</a:t>
            </a:r>
          </a:p>
          <a:p>
            <a:r>
              <a:rPr lang="ru-RU" dirty="0" smtClean="0"/>
              <a:t>Сотрудники института приняли участие в </a:t>
            </a:r>
            <a:r>
              <a:rPr lang="ru-RU" b="1" dirty="0" smtClean="0"/>
              <a:t>335</a:t>
            </a:r>
            <a:r>
              <a:rPr lang="ru-RU" dirty="0" smtClean="0"/>
              <a:t> конференциях, круглых столах и семинарах.</a:t>
            </a:r>
          </a:p>
          <a:p>
            <a:r>
              <a:rPr lang="ru-RU" dirty="0" smtClean="0"/>
              <a:t>В институте работало </a:t>
            </a:r>
            <a:r>
              <a:rPr lang="ru-RU" b="1" dirty="0" smtClean="0"/>
              <a:t>32</a:t>
            </a:r>
            <a:r>
              <a:rPr lang="ru-RU" dirty="0" smtClean="0"/>
              <a:t> регулярных научно-методологических семинара и семинар Научного совета по искусственному интеллекту.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5122" name="Picture 2" descr="C:\Documents and Settings\Яковлева\Рабочий стол\зи\3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000504"/>
            <a:ext cx="7500990" cy="25159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50287" y="3750461"/>
            <a:ext cx="5357826" cy="857252"/>
          </a:xfrm>
        </p:spPr>
        <p:txBody>
          <a:bodyPr vert="vert">
            <a:no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М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е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р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о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п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р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и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я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т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и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я</a:t>
            </a:r>
            <a:endParaRPr lang="ru-RU" sz="2800" dirty="0">
              <a:solidFill>
                <a:schemeClr val="bg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113433" y="1512458"/>
            <a:ext cx="4214841" cy="50006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Крупные международные мероприятия:</a:t>
            </a:r>
          </a:p>
          <a:p>
            <a:r>
              <a:rPr lang="ru-RU" b="1" i="1" dirty="0" smtClean="0"/>
              <a:t>Всемирный день философии, посвященный 500-летию трактата «Государь» </a:t>
            </a:r>
            <a:r>
              <a:rPr lang="ru-RU" dirty="0" err="1" smtClean="0"/>
              <a:t>Никколо</a:t>
            </a:r>
            <a:r>
              <a:rPr lang="ru-RU" dirty="0" smtClean="0"/>
              <a:t> Макиавелли</a:t>
            </a:r>
          </a:p>
          <a:p>
            <a:r>
              <a:rPr lang="ru-RU" b="1" i="1" dirty="0" smtClean="0"/>
              <a:t>«Интерпретации философско-теологической мысли Аристотеля в европейской философской культуре»</a:t>
            </a:r>
          </a:p>
          <a:p>
            <a:r>
              <a:rPr lang="ru-RU" b="1" i="1" dirty="0" smtClean="0"/>
              <a:t>«Философские идеи В.И.Вернадского и современная научная картина мира» </a:t>
            </a:r>
            <a:r>
              <a:rPr lang="ru-RU" dirty="0" smtClean="0"/>
              <a:t>к 150-летию В.И.Вернадского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6146" name="Picture 2" descr="C:\Documents and Settings\Яковлева\Рабочий стол\зи\aph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214422"/>
            <a:ext cx="1479787" cy="20717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 descr="C:\Documents and Settings\Яковлева\Рабочий стол\зи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905383"/>
            <a:ext cx="2928926" cy="1952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 descr="C:\Documents and Settings\Яковлева\Рабочий стол\зи\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606" y="2143116"/>
            <a:ext cx="1953394" cy="26045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00174"/>
            <a:ext cx="7758138" cy="4411675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Круглый стол к </a:t>
            </a:r>
            <a:r>
              <a:rPr lang="ru-RU" sz="2200" b="1" i="1" dirty="0" smtClean="0"/>
              <a:t>200-летию </a:t>
            </a:r>
            <a:r>
              <a:rPr lang="ru-RU" sz="2200" b="1" i="1" dirty="0" smtClean="0"/>
              <a:t>Т.Н.Грановского</a:t>
            </a:r>
            <a:endParaRPr lang="ru-RU" sz="2200" b="1" i="1" dirty="0" smtClean="0"/>
          </a:p>
          <a:p>
            <a:r>
              <a:rPr lang="ru-RU" sz="2200" dirty="0" smtClean="0"/>
              <a:t>Российско-шведский семинар </a:t>
            </a:r>
            <a:r>
              <a:rPr lang="ru-RU" sz="2200" b="1" i="1" dirty="0" smtClean="0"/>
              <a:t>«Социальная этика и русская православная традиция</a:t>
            </a:r>
            <a:r>
              <a:rPr lang="ru-RU" sz="2200" b="1" i="1" dirty="0" smtClean="0"/>
              <a:t>»</a:t>
            </a:r>
            <a:endParaRPr lang="ru-RU" sz="2200" b="1" i="1" dirty="0" smtClean="0"/>
          </a:p>
          <a:p>
            <a:r>
              <a:rPr lang="ru-RU" sz="2200" dirty="0" smtClean="0"/>
              <a:t>Круглый стол </a:t>
            </a:r>
            <a:r>
              <a:rPr lang="ru-RU" sz="2200" b="1" i="1" dirty="0" smtClean="0"/>
              <a:t>«Системные риски в современном обществе: роль науки в их преодолении</a:t>
            </a:r>
            <a:r>
              <a:rPr lang="ru-RU" sz="2200" b="1" i="1" dirty="0" smtClean="0"/>
              <a:t>»</a:t>
            </a:r>
            <a:endParaRPr lang="ru-RU" sz="2200" b="1" i="1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20" y="3714756"/>
            <a:ext cx="5429264" cy="857224"/>
          </a:xfrm>
          <a:prstGeom prst="rect">
            <a:avLst/>
          </a:prstGeom>
        </p:spPr>
        <p:txBody>
          <a:bodyPr vert="vert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7170" name="Picture 2" descr="C:\Documents and Settings\Яковлева\Рабочий стол\зи\13_06_201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288644"/>
            <a:ext cx="3428992" cy="2569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 descr="C:\Documents and Settings\Яковлева\Рабочий стол\зи\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608512"/>
            <a:ext cx="3434333" cy="22494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Documents and Settings\Яковлева\Рабочий стол\зи\4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500438"/>
            <a:ext cx="2747829" cy="17998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571612"/>
            <a:ext cx="4214842" cy="4929222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/>
              <a:t>«Ситуация выбора человека в современном трансформирующемся обществе» </a:t>
            </a:r>
            <a:r>
              <a:rPr lang="ru-RU" sz="2400" dirty="0" smtClean="0"/>
              <a:t>к 200-летию Сёрена Кьеркегора и 100-летию Альбера </a:t>
            </a:r>
            <a:r>
              <a:rPr lang="ru-RU" sz="2400" dirty="0" smtClean="0"/>
              <a:t>Камю</a:t>
            </a:r>
            <a:endParaRPr lang="ru-RU" sz="2400" dirty="0" smtClean="0"/>
          </a:p>
          <a:p>
            <a:r>
              <a:rPr lang="ru-RU" sz="2400" b="1" i="1" dirty="0" smtClean="0"/>
              <a:t>«Мудрость философии: творческий путь Поля </a:t>
            </a:r>
            <a:r>
              <a:rPr lang="ru-RU" sz="2400" b="1" i="1" dirty="0" err="1" smtClean="0"/>
              <a:t>Рикёра</a:t>
            </a:r>
            <a:r>
              <a:rPr lang="ru-RU" sz="2400" b="1" i="1" dirty="0" smtClean="0"/>
              <a:t>» </a:t>
            </a:r>
            <a:r>
              <a:rPr lang="ru-RU" sz="2400" dirty="0" smtClean="0"/>
              <a:t>к 100-летию </a:t>
            </a:r>
            <a:r>
              <a:rPr lang="ru-RU" sz="2400" dirty="0" err="1" smtClean="0"/>
              <a:t>П.Рикера</a:t>
            </a:r>
            <a:endParaRPr lang="ru-RU" sz="2400" dirty="0" smtClean="0"/>
          </a:p>
          <a:p>
            <a:r>
              <a:rPr lang="ru-RU" sz="2400" dirty="0" smtClean="0"/>
              <a:t>Российско-американский симпозиум «</a:t>
            </a:r>
            <a:r>
              <a:rPr lang="en-US" sz="2400" b="1" i="1" dirty="0" smtClean="0"/>
              <a:t>Analysis of Belief</a:t>
            </a:r>
            <a:r>
              <a:rPr lang="ru-RU" sz="2400" b="1" i="1" dirty="0" smtClean="0"/>
              <a:t>» </a:t>
            </a:r>
            <a:endParaRPr lang="ru-RU" sz="2400" b="1" i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20" y="3714756"/>
            <a:ext cx="5429264" cy="857224"/>
          </a:xfrm>
          <a:prstGeom prst="rect">
            <a:avLst/>
          </a:prstGeom>
        </p:spPr>
        <p:txBody>
          <a:bodyPr vert="vert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8196" name="Picture 4" descr="C:\Documents and Settings\Яковлева\Рабочий стол\зи\польь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308304" y="4059556"/>
            <a:ext cx="1613603" cy="25730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7" name="Picture 5" descr="C:\Documents and Settings\Яковлева\Рабочий стол\зи\поль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2080" y="1340768"/>
            <a:ext cx="1769714" cy="2641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214422"/>
            <a:ext cx="7072362" cy="4500594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«„</a:t>
            </a:r>
            <a:r>
              <a:rPr lang="ru-RU" sz="2400" b="1" i="1" dirty="0" smtClean="0"/>
              <a:t>Рассыпанное“ и „собранное“: стратегии организации смыслового пространства в исламской культуре»;</a:t>
            </a:r>
          </a:p>
          <a:p>
            <a:r>
              <a:rPr lang="ru-RU" sz="2400" b="1" i="1" dirty="0" smtClean="0"/>
              <a:t>«</a:t>
            </a:r>
            <a:r>
              <a:rPr lang="ru-RU" sz="2400" b="1" i="1" dirty="0" smtClean="0"/>
              <a:t>Философское и богословское наследие Г.В.Флоровского: Современные интерпретации» </a:t>
            </a:r>
            <a:r>
              <a:rPr lang="ru-RU" sz="2400" dirty="0" smtClean="0"/>
              <a:t>к 120-летию Г.В. Флоровского. 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20" y="3714756"/>
            <a:ext cx="5429264" cy="857224"/>
          </a:xfrm>
          <a:prstGeom prst="rect">
            <a:avLst/>
          </a:prstGeom>
        </p:spPr>
        <p:txBody>
          <a:bodyPr vert="vert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9219" name="Picture 3" descr="C:\Documents and Settings\Яковлева\Рабочий стол\зи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500174"/>
            <a:ext cx="171450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Полина\Desktop\зи\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05064"/>
            <a:ext cx="4895826" cy="210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C:\Users\Полина\Desktop\зи\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149080"/>
            <a:ext cx="2448272" cy="21248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28736"/>
            <a:ext cx="7416824" cy="178423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23 мая в </a:t>
            </a:r>
            <a:r>
              <a:rPr lang="ru-RU" dirty="0" smtClean="0"/>
              <a:t>Институте философии РАН в Москве состоялся </a:t>
            </a:r>
            <a:r>
              <a:rPr lang="ru-RU" dirty="0"/>
              <a:t>День философской книги. </a:t>
            </a:r>
            <a:r>
              <a:rPr lang="ru-RU" dirty="0" smtClean="0"/>
              <a:t>В ней приняли </a:t>
            </a:r>
            <a:r>
              <a:rPr lang="ru-RU" dirty="0"/>
              <a:t>участие ведущие гуманитарные издательства </a:t>
            </a:r>
            <a:r>
              <a:rPr lang="ru-RU" dirty="0" smtClean="0"/>
              <a:t>России, </a:t>
            </a:r>
            <a:r>
              <a:rPr lang="ru-RU" dirty="0"/>
              <a:t>среди которых </a:t>
            </a:r>
            <a:r>
              <a:rPr lang="ru-RU" dirty="0" smtClean="0"/>
              <a:t>– </a:t>
            </a:r>
            <a:r>
              <a:rPr lang="ru-RU" b="1" i="1" dirty="0" smtClean="0"/>
              <a:t>«Издательство ИФ РАН», «</a:t>
            </a:r>
            <a:r>
              <a:rPr lang="ru-RU" b="1" i="1" dirty="0" err="1" smtClean="0"/>
              <a:t>Канон+</a:t>
            </a:r>
            <a:r>
              <a:rPr lang="ru-RU" b="1" i="1" dirty="0" smtClean="0"/>
              <a:t>», «РОССПЭН», «</a:t>
            </a:r>
            <a:r>
              <a:rPr lang="ru-RU" b="1" i="1" dirty="0" err="1" smtClean="0"/>
              <a:t>Альфа-М</a:t>
            </a:r>
            <a:r>
              <a:rPr lang="ru-RU" b="1" i="1" dirty="0" smtClean="0"/>
              <a:t>», «Мысль», </a:t>
            </a:r>
            <a:r>
              <a:rPr lang="ru-RU" dirty="0" smtClean="0"/>
              <a:t>Издания </a:t>
            </a:r>
            <a:r>
              <a:rPr lang="ru-RU" b="1" i="1" dirty="0"/>
              <a:t>философского факультета МГУ им. М.В. Ломоносова </a:t>
            </a:r>
            <a:r>
              <a:rPr lang="ru-RU" dirty="0"/>
              <a:t>и другие. </a:t>
            </a:r>
            <a:endParaRPr lang="ru-RU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20" y="3714756"/>
            <a:ext cx="5429264" cy="857224"/>
          </a:xfrm>
          <a:prstGeom prst="rect">
            <a:avLst/>
          </a:prstGeom>
        </p:spPr>
        <p:txBody>
          <a:bodyPr vert="vert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2773479"/>
            <a:ext cx="1368152" cy="1887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344" y="4143368"/>
            <a:ext cx="3383868" cy="2255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359" y="3212975"/>
            <a:ext cx="1954850" cy="292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54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34" y="3214686"/>
            <a:ext cx="7286708" cy="334010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 Институте было проведено </a:t>
            </a:r>
            <a:r>
              <a:rPr lang="ru-RU" sz="2400" b="1" dirty="0" smtClean="0"/>
              <a:t>33</a:t>
            </a:r>
            <a:r>
              <a:rPr lang="ru-RU" sz="2400" dirty="0" smtClean="0"/>
              <a:t> </a:t>
            </a:r>
            <a:r>
              <a:rPr lang="ru-RU" sz="2400" b="1" dirty="0" smtClean="0"/>
              <a:t>международных мероприятия</a:t>
            </a:r>
            <a:r>
              <a:rPr lang="ru-RU" sz="2400" dirty="0" smtClean="0"/>
              <a:t>,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отрудники Института приняли участие в </a:t>
            </a:r>
            <a:r>
              <a:rPr lang="ru-RU" sz="2400" b="1" dirty="0" smtClean="0"/>
              <a:t>183</a:t>
            </a:r>
            <a:r>
              <a:rPr lang="ru-RU" sz="2400" dirty="0" smtClean="0"/>
              <a:t> международных научных мероприятиях.</a:t>
            </a:r>
          </a:p>
          <a:p>
            <a:r>
              <a:rPr lang="ru-RU" sz="2400" dirty="0" smtClean="0"/>
              <a:t>По </a:t>
            </a:r>
            <a:r>
              <a:rPr lang="ru-RU" sz="2400" dirty="0" smtClean="0"/>
              <a:t>соглашениям о сотрудничестве и на зарубежные мероприятия командировано </a:t>
            </a:r>
            <a:r>
              <a:rPr lang="ru-RU" sz="2400" b="1" dirty="0" smtClean="0"/>
              <a:t>153</a:t>
            </a:r>
            <a:r>
              <a:rPr lang="ru-RU" sz="2400" dirty="0" smtClean="0"/>
              <a:t> научных сотрудника, которые сделали </a:t>
            </a:r>
            <a:r>
              <a:rPr lang="ru-RU" sz="2400" b="1" dirty="0" smtClean="0"/>
              <a:t>223</a:t>
            </a:r>
            <a:r>
              <a:rPr lang="ru-RU" sz="2400" dirty="0" smtClean="0"/>
              <a:t> доклада на международных конференциях за рубежом.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0242" name="Picture 2" descr="C:\Documents and Settings\Яковлева\Рабочий стол\зи\34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14422"/>
            <a:ext cx="7402475" cy="1929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 numCol="2">
            <a:noAutofit/>
          </a:bodyPr>
          <a:lstStyle/>
          <a:p>
            <a:r>
              <a:rPr lang="ru-RU" sz="2400" dirty="0" err="1" smtClean="0">
                <a:solidFill>
                  <a:schemeClr val="bg2"/>
                </a:solidFill>
              </a:rPr>
              <a:t>Ме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ж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д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у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н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а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р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д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н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о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е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 с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т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р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у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д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н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и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ч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е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с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т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в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endParaRPr lang="ru-RU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500175"/>
            <a:ext cx="7786742" cy="1214445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Институтом было принято </a:t>
            </a:r>
            <a:r>
              <a:rPr lang="ru-RU" sz="2200" b="1" dirty="0" smtClean="0"/>
              <a:t>45</a:t>
            </a:r>
            <a:r>
              <a:rPr lang="ru-RU" sz="2200" dirty="0" smtClean="0"/>
              <a:t> ведущих иностранных </a:t>
            </a:r>
            <a:r>
              <a:rPr lang="ru-RU" sz="2200" dirty="0" smtClean="0"/>
              <a:t>ученых, в том числе: </a:t>
            </a:r>
            <a:r>
              <a:rPr lang="ru-RU" sz="2400" b="1" dirty="0" smtClean="0"/>
              <a:t>Сэр Роджер </a:t>
            </a:r>
            <a:r>
              <a:rPr lang="ru-RU" sz="2400" b="1" dirty="0" err="1" smtClean="0"/>
              <a:t>Пенроуз</a:t>
            </a:r>
            <a:r>
              <a:rPr lang="ru-RU" sz="2200" b="1" dirty="0" smtClean="0"/>
              <a:t>, </a:t>
            </a:r>
            <a:r>
              <a:rPr lang="ru-RU" sz="2400" b="1" dirty="0" smtClean="0"/>
              <a:t>Фред </a:t>
            </a:r>
            <a:r>
              <a:rPr lang="ru-RU" sz="2400" b="1" dirty="0" err="1" smtClean="0"/>
              <a:t>Даллмейр</a:t>
            </a:r>
            <a:r>
              <a:rPr lang="ru-RU" sz="2400" b="1" dirty="0" smtClean="0"/>
              <a:t>,  </a:t>
            </a:r>
            <a:r>
              <a:rPr lang="ru-RU" sz="2400" b="1" dirty="0" err="1" smtClean="0"/>
              <a:t>Ивон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Брес</a:t>
            </a:r>
            <a:r>
              <a:rPr lang="ru-RU" sz="2400" b="1" dirty="0" smtClean="0"/>
              <a:t>, Никола Руссо, Стив </a:t>
            </a:r>
            <a:r>
              <a:rPr lang="ru-RU" sz="2400" b="1" dirty="0" err="1" smtClean="0"/>
              <a:t>Фуллер</a:t>
            </a:r>
            <a:r>
              <a:rPr lang="ru-RU" sz="2400" b="1" dirty="0" smtClean="0"/>
              <a:t> и другие. </a:t>
            </a:r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20" y="3714756"/>
            <a:ext cx="5429264" cy="857224"/>
          </a:xfrm>
          <a:prstGeom prst="rect">
            <a:avLst/>
          </a:prstGeom>
        </p:spPr>
        <p:txBody>
          <a:bodyPr vert="vert" lIns="91440" tIns="45720" rIns="91440" bIns="45720" numCol="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Documents and Settings\Яковлева\Рабочий стол\пенроу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786058"/>
            <a:ext cx="1429442" cy="21431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:\Documents and Settings\Яковлева\Рабочий стол\далма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643182"/>
            <a:ext cx="2062451" cy="2006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C:\Documents and Settings\Яковлева\Рабочий стол\бре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786322"/>
            <a:ext cx="2810831" cy="18748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C:\Documents and Settings\Яковлева\Рабочий стол\н.русс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654569"/>
            <a:ext cx="1469689" cy="2203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C:\Documents and Settings\Яковлева\Рабочий стол\фуле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3415" y="2500306"/>
            <a:ext cx="2820585" cy="18510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 numCol="2">
            <a:noAutofit/>
          </a:bodyPr>
          <a:lstStyle/>
          <a:p>
            <a:r>
              <a:rPr lang="ru-RU" sz="2400" dirty="0" err="1" smtClean="0">
                <a:solidFill>
                  <a:schemeClr val="bg2"/>
                </a:solidFill>
              </a:rPr>
              <a:t>Ме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ж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д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у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н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а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р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д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н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о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е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 с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т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р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у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д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н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и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ч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е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с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т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в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357298"/>
            <a:ext cx="7543824" cy="455455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Более </a:t>
            </a:r>
            <a:r>
              <a:rPr lang="ru-RU" sz="2400" b="1" dirty="0" smtClean="0"/>
              <a:t>100</a:t>
            </a:r>
            <a:r>
              <a:rPr lang="ru-RU" sz="2400" dirty="0" smtClean="0"/>
              <a:t> научных статей сотрудников Института опубликованы на иностранных </a:t>
            </a:r>
            <a:r>
              <a:rPr lang="ru-RU" sz="2400" dirty="0" smtClean="0"/>
              <a:t>языках</a:t>
            </a:r>
            <a:endParaRPr lang="ru-RU" sz="2400" dirty="0" smtClean="0"/>
          </a:p>
          <a:p>
            <a:pPr>
              <a:tabLst>
                <a:tab pos="2960688" algn="l"/>
              </a:tabLst>
            </a:pPr>
            <a:r>
              <a:rPr lang="ru-RU" sz="2400" dirty="0" smtClean="0"/>
              <a:t>Крупные делегации Института были направлены в Грецию, Китай, Италию, Турцию, Германию, Швецию, Испанию и др. </a:t>
            </a:r>
            <a:r>
              <a:rPr lang="ru-RU" sz="2400" dirty="0" smtClean="0"/>
              <a:t>страны</a:t>
            </a: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1268" name="Picture 4" descr="C:\Documents and Settings\Яковлева\Рабочий стол\зи\ltktuf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9" y="4346368"/>
            <a:ext cx="2699792" cy="2025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9" name="Picture 5" descr="C:\Documents and Settings\Яковлева\Рабочий стол\зи\ltktufwb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646" y="3933056"/>
            <a:ext cx="4000528" cy="2667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96284" y="1171341"/>
            <a:ext cx="7632848" cy="1712232"/>
          </a:xfrm>
        </p:spPr>
        <p:txBody>
          <a:bodyPr>
            <a:noAutofit/>
          </a:bodyPr>
          <a:lstStyle/>
          <a:p>
            <a:r>
              <a:rPr lang="ru-RU" sz="2000" dirty="0" smtClean="0"/>
              <a:t>Институт </a:t>
            </a:r>
            <a:r>
              <a:rPr lang="ru-RU" sz="2000" dirty="0"/>
              <a:t>философии РАН принял активное участие во </a:t>
            </a:r>
            <a:r>
              <a:rPr lang="ru-RU" sz="2000" b="1" i="1" dirty="0"/>
              <a:t>XXIII Всемирном Философском </a:t>
            </a:r>
            <a:r>
              <a:rPr lang="ru-RU" sz="2000" b="1" i="1" dirty="0" smtClean="0"/>
              <a:t>Конгрессе «Философия </a:t>
            </a:r>
            <a:r>
              <a:rPr lang="ru-RU" sz="2000" b="1" i="1" dirty="0"/>
              <a:t>как познание и образ жизни</a:t>
            </a:r>
            <a:r>
              <a:rPr lang="ru-RU" sz="2000" b="1" i="1" dirty="0" smtClean="0"/>
              <a:t>» </a:t>
            </a:r>
            <a:r>
              <a:rPr lang="ru-RU" sz="2000" dirty="0" smtClean="0"/>
              <a:t>(</a:t>
            </a:r>
            <a:r>
              <a:rPr lang="ru-RU" sz="2000" dirty="0"/>
              <a:t>4-10 августа 2013 г., Афины, Греция</a:t>
            </a:r>
            <a:r>
              <a:rPr lang="ru-RU" sz="2000" dirty="0" smtClean="0"/>
              <a:t>). </a:t>
            </a:r>
          </a:p>
          <a:p>
            <a:r>
              <a:rPr lang="ru-RU" sz="2000" dirty="0" smtClean="0"/>
              <a:t>На </a:t>
            </a:r>
            <a:r>
              <a:rPr lang="ru-RU" sz="2000" dirty="0"/>
              <a:t>Конгресс съехались более </a:t>
            </a:r>
            <a:r>
              <a:rPr lang="ru-RU" sz="2000" b="1" dirty="0"/>
              <a:t>2000 </a:t>
            </a:r>
            <a:r>
              <a:rPr lang="ru-RU" sz="2000" dirty="0"/>
              <a:t>тысяч участников, из </a:t>
            </a:r>
            <a:r>
              <a:rPr lang="ru-RU" sz="2000" b="1" dirty="0"/>
              <a:t>300 </a:t>
            </a:r>
            <a:r>
              <a:rPr lang="ru-RU" sz="2000" dirty="0"/>
              <a:t>ученых из России более </a:t>
            </a:r>
            <a:r>
              <a:rPr lang="ru-RU" sz="2000" b="1" dirty="0"/>
              <a:t>40</a:t>
            </a:r>
            <a:r>
              <a:rPr lang="ru-RU" sz="2000" dirty="0"/>
              <a:t> – из Института философии РАН. Русский язык стал одним из официальных языков Конгресса.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2286020" y="3714756"/>
            <a:ext cx="5429264" cy="857224"/>
          </a:xfrm>
          <a:prstGeom prst="rect">
            <a:avLst/>
          </a:prstGeom>
        </p:spPr>
        <p:txBody>
          <a:bodyPr vert="vert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smtClean="0">
                <a:solidFill>
                  <a:schemeClr val="bg2"/>
                </a:solidFill>
              </a:rPr>
              <a:t>Ме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ж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д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у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н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а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р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о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д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н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о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е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/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 с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о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т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р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у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д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н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и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ч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е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с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т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в</a:t>
            </a:r>
            <a:br>
              <a:rPr lang="ru-RU" sz="2400" smtClean="0">
                <a:solidFill>
                  <a:schemeClr val="bg2"/>
                </a:solidFill>
              </a:rPr>
            </a:br>
            <a:r>
              <a:rPr lang="ru-RU" sz="2400" smtClean="0">
                <a:solidFill>
                  <a:schemeClr val="bg2"/>
                </a:solidFill>
              </a:rPr>
              <a:t>о</a:t>
            </a:r>
            <a:endParaRPr lang="ru-RU" sz="2400" dirty="0">
              <a:solidFill>
                <a:schemeClr val="bg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192" y="3177479"/>
            <a:ext cx="2441913" cy="1728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5358" y="3212396"/>
            <a:ext cx="2792916" cy="186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3820" y="5009176"/>
            <a:ext cx="2627784" cy="1745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477" y="4143368"/>
            <a:ext cx="3275856" cy="2319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68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Яковлева\Рабочий стол\зи\header_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5500702"/>
            <a:ext cx="1726483" cy="13572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04" y="3714740"/>
            <a:ext cx="5429264" cy="857256"/>
          </a:xfrm>
        </p:spPr>
        <p:txBody>
          <a:bodyPr vert="vert">
            <a:normAutofit fontScale="90000"/>
          </a:bodyPr>
          <a:lstStyle/>
          <a:p>
            <a:r>
              <a:rPr lang="ru-RU" sz="3100" dirty="0" smtClean="0">
                <a:solidFill>
                  <a:schemeClr val="bg2"/>
                </a:solidFill>
              </a:rPr>
              <a:t>И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с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с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л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е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err="1" smtClean="0">
                <a:solidFill>
                  <a:schemeClr val="bg2"/>
                </a:solidFill>
              </a:rPr>
              <a:t>д</a:t>
            </a:r>
            <a:r>
              <a:rPr lang="ru-RU" sz="3100" dirty="0" smtClean="0">
                <a:solidFill>
                  <a:schemeClr val="bg2"/>
                </a:solidFill>
              </a:rPr>
              <a:t/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о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в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а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err="1" smtClean="0">
                <a:solidFill>
                  <a:schemeClr val="bg2"/>
                </a:solidFill>
              </a:rPr>
              <a:t>н</a:t>
            </a:r>
            <a:r>
              <a:rPr lang="ru-RU" sz="3100" dirty="0" smtClean="0">
                <a:solidFill>
                  <a:schemeClr val="bg2"/>
                </a:solidFill>
              </a:rPr>
              <a:t/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и</a:t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>я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428736"/>
            <a:ext cx="7572428" cy="357189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</a:rPr>
              <a:t>сследования по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600" b="1" dirty="0" smtClean="0"/>
              <a:t>111 </a:t>
            </a:r>
            <a:r>
              <a:rPr lang="ru-RU" sz="2600" dirty="0" smtClean="0"/>
              <a:t>исследовательским  темам, включая:</a:t>
            </a:r>
          </a:p>
          <a:p>
            <a:r>
              <a:rPr lang="ru-RU" sz="2600" b="1" dirty="0" smtClean="0"/>
              <a:t>28 </a:t>
            </a:r>
            <a:r>
              <a:rPr lang="ru-RU" sz="2600" dirty="0" smtClean="0"/>
              <a:t>в рамках темы</a:t>
            </a:r>
            <a:r>
              <a:rPr lang="ru-RU" sz="2600" i="1" dirty="0" smtClean="0"/>
              <a:t>«Философия в социально-культурном и духовном пространстве России», </a:t>
            </a:r>
          </a:p>
          <a:p>
            <a:r>
              <a:rPr lang="ru-RU" sz="2600" dirty="0" smtClean="0"/>
              <a:t>Программу </a:t>
            </a:r>
            <a:r>
              <a:rPr lang="ru-RU" sz="2600" i="1" dirty="0" smtClean="0"/>
              <a:t>Президиума РАН </a:t>
            </a:r>
            <a:r>
              <a:rPr lang="ru-RU" sz="2600" dirty="0"/>
              <a:t> </a:t>
            </a:r>
            <a:r>
              <a:rPr lang="ru-RU" sz="2600" dirty="0" smtClean="0"/>
              <a:t>и Программу </a:t>
            </a:r>
            <a:r>
              <a:rPr lang="ru-RU" sz="2600" i="1" dirty="0" smtClean="0"/>
              <a:t>Отделения общественных наук РАН</a:t>
            </a:r>
            <a:r>
              <a:rPr lang="ru-RU" sz="2600" dirty="0" smtClean="0"/>
              <a:t>;</a:t>
            </a:r>
          </a:p>
          <a:p>
            <a:r>
              <a:rPr lang="ru-RU" sz="2600" dirty="0" smtClean="0"/>
              <a:t> </a:t>
            </a:r>
            <a:r>
              <a:rPr lang="ru-RU" sz="2600" b="1" dirty="0" smtClean="0"/>
              <a:t>76 </a:t>
            </a:r>
            <a:r>
              <a:rPr lang="ru-RU" sz="2600" dirty="0" smtClean="0"/>
              <a:t>грантов, из них – 54 </a:t>
            </a:r>
            <a:r>
              <a:rPr lang="ru-RU" sz="2600" b="1" i="1" dirty="0" smtClean="0"/>
              <a:t>РГНФ</a:t>
            </a:r>
            <a:r>
              <a:rPr lang="ru-RU" sz="2600" dirty="0" smtClean="0"/>
              <a:t>, 14 </a:t>
            </a:r>
            <a:r>
              <a:rPr lang="ru-RU" sz="2600" b="1" i="1" dirty="0" smtClean="0"/>
              <a:t>РФФИ</a:t>
            </a:r>
            <a:r>
              <a:rPr lang="ru-RU" sz="2600" dirty="0" smtClean="0"/>
              <a:t>, 6 президентских грантов для молодых ученых и научных школ;</a:t>
            </a:r>
          </a:p>
          <a:p>
            <a:r>
              <a:rPr lang="ru-RU" sz="2600" b="1" dirty="0" smtClean="0"/>
              <a:t>2</a:t>
            </a:r>
            <a:r>
              <a:rPr lang="ru-RU" sz="2600" dirty="0" smtClean="0"/>
              <a:t> коллективных проекта в рамках Федеральной целевой программы </a:t>
            </a:r>
            <a:r>
              <a:rPr lang="ru-RU" sz="2600" i="1" dirty="0" smtClean="0"/>
              <a:t>«Научные и научно-педагогические кадры инновационной России».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2050" name="Picture 2" descr="C:\Documents and Settings\Яковлева\Рабочий стол\0_5a5c9_49317f55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429132"/>
            <a:ext cx="3657588" cy="24288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C:\Documents and Settings\Яковлева\Рабочий стол\500854c5836a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897418"/>
            <a:ext cx="2614109" cy="19605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 descr="C:\Documents and Settings\Яковлева\Рабочий стол\зи\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714884"/>
            <a:ext cx="1066800" cy="101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Documents and Settings\Яковлева\Рабочий стол\зи\images spai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44208" y="2492896"/>
            <a:ext cx="2458332" cy="18437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714488"/>
            <a:ext cx="2786082" cy="478634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2013 году соглашения о международном сотрудничестве подписаны со Швецией, Германией, Китаем, Сербией, Турцией, США.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20" y="3714756"/>
            <a:ext cx="5429264" cy="857224"/>
          </a:xfrm>
          <a:prstGeom prst="rect">
            <a:avLst/>
          </a:prstGeom>
        </p:spPr>
        <p:txBody>
          <a:bodyPr vert="vert" lIns="91440" tIns="45720" rIns="91440" bIns="45720" numCol="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2290" name="Picture 2" descr="C:\Documents and Settings\Яковлева\Рабочий стол\зи\гре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124744"/>
            <a:ext cx="2707449" cy="18049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1" name="Picture 3" descr="C:\Documents and Settings\Яковлева\Рабочий стол\зи\istanbul-0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44208" y="4595013"/>
            <a:ext cx="2223907" cy="1488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2" name="Picture 4" descr="C:\Documents and Settings\Яковлева\Рабочий стол\зи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5219700"/>
            <a:ext cx="2790825" cy="163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4" name="Picture 6" descr="C:\Documents and Settings\Яковлева\Рабочий стол\зи\index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98951" y="3571876"/>
            <a:ext cx="1743069" cy="11620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32" y="3714744"/>
            <a:ext cx="5429288" cy="857224"/>
          </a:xfrm>
        </p:spPr>
        <p:txBody>
          <a:bodyPr vert="vert" numCol="2">
            <a:noAutofit/>
          </a:bodyPr>
          <a:lstStyle/>
          <a:p>
            <a:r>
              <a:rPr lang="ru-RU" sz="2400" dirty="0" smtClean="0">
                <a:solidFill>
                  <a:schemeClr val="bg2"/>
                </a:solidFill>
              </a:rPr>
              <a:t>С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т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р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у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д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err="1" smtClean="0">
                <a:solidFill>
                  <a:schemeClr val="bg2"/>
                </a:solidFill>
              </a:rPr>
              <a:t>н</a:t>
            </a: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и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ч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е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с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т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в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о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 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с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/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 В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У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З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а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м</a:t>
            </a:r>
            <a:br>
              <a:rPr lang="ru-RU" sz="2400" dirty="0" smtClean="0">
                <a:solidFill>
                  <a:schemeClr val="bg2"/>
                </a:solidFill>
              </a:rPr>
            </a:br>
            <a:r>
              <a:rPr lang="ru-RU" sz="2400" dirty="0" smtClean="0">
                <a:solidFill>
                  <a:schemeClr val="bg2"/>
                </a:solidFill>
              </a:rPr>
              <a:t>и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500174"/>
            <a:ext cx="7600358" cy="279976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100" dirty="0" smtClean="0"/>
              <a:t>В 2013 г. Институтом заключены новые договора о сотрудничестве  с:</a:t>
            </a:r>
          </a:p>
          <a:p>
            <a:pPr lvl="0"/>
            <a:r>
              <a:rPr lang="ru-RU" sz="3100" dirty="0" smtClean="0"/>
              <a:t>Философским факультетом </a:t>
            </a:r>
            <a:r>
              <a:rPr lang="ru-RU" sz="3100" b="1" i="1" dirty="0" smtClean="0"/>
              <a:t>МГУ им. М.В.Ломоносова</a:t>
            </a:r>
            <a:r>
              <a:rPr lang="ru-RU" sz="3100" dirty="0" smtClean="0"/>
              <a:t>; </a:t>
            </a:r>
          </a:p>
          <a:p>
            <a:pPr lvl="0"/>
            <a:r>
              <a:rPr lang="ru-RU" sz="3100" dirty="0" smtClean="0"/>
              <a:t>ФГБОУ ВПО </a:t>
            </a:r>
            <a:r>
              <a:rPr lang="ru-RU" sz="3100" b="1" i="1" dirty="0" smtClean="0"/>
              <a:t>«Поволжский государственный технологический университет»; </a:t>
            </a:r>
          </a:p>
          <a:p>
            <a:pPr lvl="0"/>
            <a:r>
              <a:rPr lang="ru-RU" sz="3100" dirty="0" smtClean="0"/>
              <a:t>ФБГОУ ВПО </a:t>
            </a:r>
            <a:r>
              <a:rPr lang="ru-RU" sz="3100" b="1" i="1" dirty="0" smtClean="0"/>
              <a:t>«Елецкий университет им. И.А. Бунина»;</a:t>
            </a:r>
          </a:p>
          <a:p>
            <a:pPr lvl="0"/>
            <a:r>
              <a:rPr lang="ru-RU" sz="3100" dirty="0" smtClean="0"/>
              <a:t>ФБГОУ ВПО </a:t>
            </a:r>
            <a:r>
              <a:rPr lang="ru-RU" sz="3100" b="1" i="1" dirty="0" smtClean="0"/>
              <a:t>«Томский государственный архитектурно-строительный университет».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4338" name="Picture 2" descr="C:\Documents and Settings\Яковлева\Рабочий стол\зи\lomonos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7354" y="4473569"/>
            <a:ext cx="3576646" cy="2384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9" name="Picture 3" descr="C:\Documents and Settings\Яковлева\Рабочий стол\зи\images. поволжье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500570"/>
            <a:ext cx="2466975" cy="1847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0" name="Picture 4" descr="C:\Documents and Settings\Яковлева\Рабочий стол\зи\indexхх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000504"/>
            <a:ext cx="2695575" cy="1695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1" name="Picture 5" descr="C:\Documents and Settings\Яковлева\Рабочий стол\зи\300px-Egu-g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709039"/>
            <a:ext cx="1714512" cy="11489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643050"/>
            <a:ext cx="7615262" cy="448311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 2013 г. Институт философии начал реализовывать интерактивный проект </a:t>
            </a:r>
            <a:r>
              <a:rPr lang="ru-RU" sz="2400" b="1" i="1" dirty="0" smtClean="0"/>
              <a:t>«Философия в публичном пространстве» </a:t>
            </a:r>
            <a:r>
              <a:rPr lang="ru-RU" sz="2400" dirty="0" smtClean="0"/>
              <a:t>(</a:t>
            </a:r>
            <a:r>
              <a:rPr lang="ru-RU" sz="2400" dirty="0" smtClean="0">
                <a:hlinkClick r:id="rId2"/>
              </a:rPr>
              <a:t>http://iph.ras.ru/vedeo_usthist.htm</a:t>
            </a:r>
            <a:r>
              <a:rPr lang="ru-RU" sz="2400" dirty="0" smtClean="0"/>
              <a:t>) совместно с Фондом развития гуманитарных исследований </a:t>
            </a:r>
            <a:r>
              <a:rPr lang="ru-RU" sz="2400" b="1" i="1" dirty="0" smtClean="0"/>
              <a:t>«Устная история». </a:t>
            </a:r>
            <a:r>
              <a:rPr lang="ru-RU" sz="2400" dirty="0" smtClean="0"/>
              <a:t>Проект осуществляется в форме ряда интервью со старейшими и наиболее именитыми сотрудниками Института.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1821673" y="4179103"/>
            <a:ext cx="4500570" cy="857224"/>
          </a:xfrm>
          <a:prstGeom prst="rect">
            <a:avLst/>
          </a:prstGeom>
        </p:spPr>
        <p:txBody>
          <a:bodyPr vert="vert" lIns="91440" tIns="45720" rIns="91440" bIns="45720" numCol="1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5362" name="Picture 2" descr="C:\Documents and Settings\Яковлева\Рабочий стол\зи\im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503818"/>
            <a:ext cx="2000264" cy="209118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27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 numCol="2">
            <a:no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</a:rPr>
              <a:t>И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н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ф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о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р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м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а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ц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и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о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н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н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а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я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п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о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д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д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е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рж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к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а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571612"/>
            <a:ext cx="7615262" cy="4554551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142976" y="1571612"/>
            <a:ext cx="7543824" cy="455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 2013 г. посещаемость сайта бьет все рекорды прошлых лет. Каждый день на сайте фиксируется в среднем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тысяч посещений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6386" name="Picture 2" descr="C:\Documents and Settings\Яковлева\Рабочий стол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783642"/>
            <a:ext cx="5429288" cy="4074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7686700" cy="448311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Получила активное развитие специальная страничка Института в социальной сети </a:t>
            </a:r>
            <a:r>
              <a:rPr lang="ru-RU" sz="2400" b="1" dirty="0" err="1" smtClean="0"/>
              <a:t>Facebook</a:t>
            </a:r>
            <a:r>
              <a:rPr lang="ru-RU" sz="2400" dirty="0" smtClean="0"/>
              <a:t>, с помощью которой широкая общественность постоянно информировалась о наиболее интересных событиях, происходящих в философском мире.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 numCol="2">
            <a:no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</a:rPr>
              <a:t>И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н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ф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о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р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м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а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ц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и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о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н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н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а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я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п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о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д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д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е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err="1" smtClean="0">
                <a:solidFill>
                  <a:schemeClr val="bg2"/>
                </a:solidFill>
              </a:rPr>
              <a:t>рж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к</a:t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а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7410" name="Picture 2" descr="C:\Documents and Settings\Яковлева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786190"/>
            <a:ext cx="3517999" cy="2778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312982" y="3687766"/>
            <a:ext cx="5483216" cy="857252"/>
          </a:xfrm>
        </p:spPr>
        <p:txBody>
          <a:bodyPr vert="vert">
            <a:normAutofit fontScale="90000"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П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о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err="1" smtClean="0">
                <a:solidFill>
                  <a:schemeClr val="bg2"/>
                </a:solidFill>
              </a:rPr>
              <a:t>д</a:t>
            </a: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err="1" smtClean="0">
                <a:solidFill>
                  <a:schemeClr val="bg2"/>
                </a:solidFill>
              </a:rPr>
              <a:t>п</a:t>
            </a: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и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с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к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643050"/>
            <a:ext cx="7615262" cy="4483113"/>
          </a:xfrm>
        </p:spPr>
        <p:txBody>
          <a:bodyPr/>
          <a:lstStyle/>
          <a:p>
            <a:r>
              <a:rPr lang="ru-RU" sz="2400" dirty="0" smtClean="0"/>
              <a:t>Была продолжена подписка на журнал </a:t>
            </a:r>
            <a:r>
              <a:rPr lang="ru-RU" sz="2400" b="1" dirty="0" smtClean="0"/>
              <a:t>«Вопросы философии», </a:t>
            </a:r>
            <a:r>
              <a:rPr lang="ru-RU" sz="2400" dirty="0" smtClean="0"/>
              <a:t>коллекции периодических </a:t>
            </a:r>
            <a:r>
              <a:rPr lang="ru-RU" sz="2400" b="1" dirty="0" smtClean="0"/>
              <a:t>JSTOR</a:t>
            </a:r>
            <a:r>
              <a:rPr lang="ru-RU" sz="2400" dirty="0" smtClean="0"/>
              <a:t>, журнал </a:t>
            </a:r>
            <a:r>
              <a:rPr lang="ru-RU" sz="2400" b="1" dirty="0" smtClean="0"/>
              <a:t>SCIENCE</a:t>
            </a:r>
            <a:r>
              <a:rPr lang="ru-RU" sz="2400" dirty="0" smtClean="0"/>
              <a:t>. </a:t>
            </a:r>
            <a:endParaRPr lang="ru-RU" sz="2400" b="1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5121" name="Picture 1" descr="C:\Documents and Settings\Яковлева\Рабочий стол\зи\презентации\Science-Illustrated-Magazine-January-2013_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1164">
            <a:off x="3732455" y="3244048"/>
            <a:ext cx="1571636" cy="21343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:\Documents and Settings\Яковлева\Рабочий стол\зи\презентации\jstor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3832">
            <a:off x="6190644" y="3257202"/>
            <a:ext cx="2301155" cy="27146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C:\Documents and Settings\Яковлева\Рабочий стол\зи\презентации\38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4" y="3717032"/>
            <a:ext cx="1510914" cy="21431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7686700" cy="4483113"/>
          </a:xfrm>
        </p:spPr>
        <p:txBody>
          <a:bodyPr/>
          <a:lstStyle/>
          <a:p>
            <a:r>
              <a:rPr lang="ru-RU" sz="2400" dirty="0" smtClean="0"/>
              <a:t>При поддержке РФФИ была продолжена подписка на электронные библиотеки издательств </a:t>
            </a:r>
            <a:r>
              <a:rPr lang="ru-RU" sz="2400" b="1" dirty="0" smtClean="0"/>
              <a:t>WILEY</a:t>
            </a:r>
            <a:r>
              <a:rPr lang="ru-RU" sz="2400" dirty="0" smtClean="0"/>
              <a:t> и </a:t>
            </a:r>
            <a:r>
              <a:rPr lang="ru-RU" sz="2400" b="1" dirty="0" smtClean="0"/>
              <a:t>SPRINGER</a:t>
            </a:r>
            <a:r>
              <a:rPr lang="ru-RU" sz="2400" dirty="0" smtClean="0"/>
              <a:t> и открыт доступ к электронной базе издательства </a:t>
            </a:r>
            <a:r>
              <a:rPr lang="en-US" sz="2400" b="1" dirty="0" smtClean="0"/>
              <a:t>Elsevier</a:t>
            </a:r>
            <a:r>
              <a:rPr lang="ru-RU" sz="2400" b="1" dirty="0" smtClean="0"/>
              <a:t>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312982" y="3687766"/>
            <a:ext cx="5483216" cy="857252"/>
          </a:xfrm>
          <a:prstGeom prst="rect">
            <a:avLst/>
          </a:prstGeom>
        </p:spPr>
        <p:txBody>
          <a:bodyPr vert="vert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</a:t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4097" name="Picture 1" descr="C:\Documents and Settings\Яковлева\Рабочий стол\зи\презентации\LOGO-Springer_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850" y="3631974"/>
            <a:ext cx="1785950" cy="5052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:\Documents and Settings\Яковлева\Рабочий стол\зи\презентации\ak3d_client_wiley_publishing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156598"/>
            <a:ext cx="2208202" cy="938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C:\Documents and Settings\Яковлева\Рабочий стол\зи\презентации\boycott-logo-01.preview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857628"/>
            <a:ext cx="1817182" cy="2420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71462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5400" b="1" dirty="0" smtClean="0"/>
              <a:t>СПАСИБО </a:t>
            </a:r>
            <a:br>
              <a:rPr lang="ru-RU" sz="5400" b="1" dirty="0" smtClean="0"/>
            </a:br>
            <a:r>
              <a:rPr lang="ru-RU" sz="5400" b="1" dirty="0" smtClean="0"/>
              <a:t>ЗА ВНИМАНИЕ!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428736"/>
            <a:ext cx="7715304" cy="785817"/>
          </a:xfrm>
        </p:spPr>
        <p:txBody>
          <a:bodyPr>
            <a:noAutofit/>
          </a:bodyPr>
          <a:lstStyle/>
          <a:p>
            <a:r>
              <a:rPr lang="ru-RU" sz="2200" dirty="0" smtClean="0"/>
              <a:t>За прошедший год научными сотрудниками </a:t>
            </a:r>
            <a:r>
              <a:rPr lang="ru-RU" sz="2200" dirty="0" smtClean="0"/>
              <a:t>Института </a:t>
            </a:r>
            <a:r>
              <a:rPr lang="ru-RU" sz="2200" dirty="0" smtClean="0"/>
              <a:t>опубликовано </a:t>
            </a:r>
            <a:r>
              <a:rPr lang="ru-RU" sz="2200" b="1" dirty="0" smtClean="0"/>
              <a:t>135</a:t>
            </a:r>
            <a:r>
              <a:rPr lang="ru-RU" sz="2200" dirty="0" smtClean="0"/>
              <a:t> книг. Среди </a:t>
            </a:r>
            <a:r>
              <a:rPr lang="ru-RU" sz="2200" dirty="0" smtClean="0"/>
              <a:t>них: </a:t>
            </a:r>
            <a:r>
              <a:rPr lang="ru-RU" sz="2200" b="1" dirty="0" smtClean="0"/>
              <a:t>79 </a:t>
            </a:r>
            <a:r>
              <a:rPr lang="ru-RU" sz="2200" dirty="0" smtClean="0"/>
              <a:t>монографий, </a:t>
            </a:r>
            <a:r>
              <a:rPr lang="ru-RU" sz="2200" b="1" dirty="0" smtClean="0"/>
              <a:t>11</a:t>
            </a:r>
            <a:r>
              <a:rPr lang="ru-RU" sz="2200" dirty="0" smtClean="0"/>
              <a:t>  классических текстов и переводов, </a:t>
            </a:r>
            <a:r>
              <a:rPr lang="ru-RU" sz="2200" b="1" dirty="0" smtClean="0"/>
              <a:t>7 </a:t>
            </a:r>
            <a:r>
              <a:rPr lang="ru-RU" sz="2200" dirty="0" smtClean="0"/>
              <a:t>материалов конференций, </a:t>
            </a:r>
            <a:r>
              <a:rPr lang="ru-RU" sz="2200" b="1" dirty="0" smtClean="0"/>
              <a:t>22 </a:t>
            </a:r>
            <a:r>
              <a:rPr lang="ru-RU" sz="2200" dirty="0" smtClean="0"/>
              <a:t>учебных издания, </a:t>
            </a:r>
            <a:r>
              <a:rPr lang="ru-RU" sz="2200" b="1" dirty="0" smtClean="0"/>
              <a:t>5</a:t>
            </a:r>
            <a:r>
              <a:rPr lang="ru-RU" sz="2200" dirty="0" smtClean="0"/>
              <a:t> научно-популярных. изданий.</a:t>
            </a:r>
            <a:endParaRPr lang="ru-RU" sz="2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04" y="3714740"/>
            <a:ext cx="5429264" cy="857256"/>
          </a:xfrm>
          <a:prstGeom prst="rect">
            <a:avLst/>
          </a:prstGeom>
        </p:spPr>
        <p:txBody>
          <a:bodyPr vert="vert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Яковлева\Рабочий стол\Philosophy_theory_practic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496"/>
            <a:ext cx="1572497" cy="22860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Documents and Settings\Яковлева\Рабочий стол\russ_marksi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857760"/>
            <a:ext cx="1244753" cy="17405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C:\Documents and Settings\Яковлева\Рабочий стол\201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572008"/>
            <a:ext cx="1292159" cy="20002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 descr="C:\Documents and Settings\Яковлева\Рабочий стол\co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3143248"/>
            <a:ext cx="1428760" cy="2287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5" name="Picture 11" descr="C:\Documents and Settings\Яковлева\Рабочий стол\gercen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000372"/>
            <a:ext cx="1359031" cy="20632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500175"/>
            <a:ext cx="7615262" cy="171451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1622</a:t>
            </a:r>
            <a:r>
              <a:rPr lang="ru-RU" sz="2400" dirty="0" smtClean="0"/>
              <a:t> статьи, из </a:t>
            </a:r>
            <a:r>
              <a:rPr lang="ru-RU" sz="2400" dirty="0" smtClean="0"/>
              <a:t>которых:  </a:t>
            </a:r>
            <a:r>
              <a:rPr lang="ru-RU" sz="2400" b="1" dirty="0" smtClean="0"/>
              <a:t>1070</a:t>
            </a:r>
            <a:r>
              <a:rPr lang="ru-RU" sz="2400" dirty="0" smtClean="0"/>
              <a:t> научных статей, </a:t>
            </a:r>
            <a:r>
              <a:rPr lang="ru-RU" sz="2400" b="1" dirty="0" smtClean="0"/>
              <a:t>72</a:t>
            </a:r>
            <a:r>
              <a:rPr lang="ru-RU" sz="2400" dirty="0" smtClean="0"/>
              <a:t> перевода, </a:t>
            </a:r>
            <a:r>
              <a:rPr lang="ru-RU" sz="2400" b="1" dirty="0" smtClean="0"/>
              <a:t>292</a:t>
            </a:r>
            <a:r>
              <a:rPr lang="ru-RU" sz="2400" dirty="0" smtClean="0"/>
              <a:t> доклада и тезиса к выступлению, </a:t>
            </a:r>
            <a:r>
              <a:rPr lang="ru-RU" sz="2400" b="1" dirty="0" smtClean="0"/>
              <a:t>21</a:t>
            </a:r>
            <a:r>
              <a:rPr lang="ru-RU" sz="2400" dirty="0" smtClean="0"/>
              <a:t> учебное пособие, </a:t>
            </a:r>
            <a:r>
              <a:rPr lang="ru-RU" sz="2400" b="1" dirty="0" smtClean="0"/>
              <a:t>93</a:t>
            </a:r>
            <a:r>
              <a:rPr lang="ru-RU" sz="2400" dirty="0" smtClean="0"/>
              <a:t> научно-популярных статьи, </a:t>
            </a:r>
            <a:r>
              <a:rPr lang="ru-RU" sz="2400" b="1" dirty="0" smtClean="0"/>
              <a:t>70</a:t>
            </a:r>
            <a:r>
              <a:rPr lang="ru-RU" sz="2400" dirty="0" smtClean="0"/>
              <a:t> рецензий.   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286004" y="3714740"/>
            <a:ext cx="5429264" cy="857256"/>
          </a:xfrm>
          <a:prstGeom prst="rect">
            <a:avLst/>
          </a:prstGeom>
        </p:spPr>
        <p:txBody>
          <a:bodyPr vert="vert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</a:t>
            </a: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b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Documents and Settings\Яковлева\Рабочий стол\Kasavin_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143248"/>
            <a:ext cx="1681381" cy="2500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Яковлева\Рабочий стол\Post_dobro_201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357694"/>
            <a:ext cx="1285884" cy="1914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8" descr="C:\Documents and Settings\Яковлева\Рабочий стол\cov_if_pol-_riker_v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572008"/>
            <a:ext cx="928694" cy="14960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9" descr="C:\Documents and Settings\Яковлева\Рабочий стол\Platonika_zetemat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3286124"/>
            <a:ext cx="1627376" cy="2447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321739" y="3750475"/>
            <a:ext cx="5429264" cy="785786"/>
          </a:xfrm>
        </p:spPr>
        <p:txBody>
          <a:bodyPr vert="vert">
            <a:normAutofit/>
          </a:bodyPr>
          <a:lstStyle/>
          <a:p>
            <a:r>
              <a:rPr lang="ru-RU" sz="4000" dirty="0" smtClean="0">
                <a:solidFill>
                  <a:schemeClr val="bg2"/>
                </a:solidFill>
              </a:rPr>
              <a:t>И</a:t>
            </a:r>
            <a:br>
              <a:rPr lang="ru-RU" sz="4000" dirty="0" smtClean="0">
                <a:solidFill>
                  <a:schemeClr val="bg2"/>
                </a:solidFill>
              </a:rPr>
            </a:br>
            <a:r>
              <a:rPr lang="ru-RU" sz="4000" dirty="0" err="1" smtClean="0">
                <a:solidFill>
                  <a:schemeClr val="bg2"/>
                </a:solidFill>
              </a:rPr>
              <a:t>з</a:t>
            </a:r>
            <a:r>
              <a:rPr lang="ru-RU" sz="4000" dirty="0" smtClean="0">
                <a:solidFill>
                  <a:schemeClr val="bg2"/>
                </a:solidFill>
              </a:rPr>
              <a:t/>
            </a:r>
            <a:br>
              <a:rPr lang="ru-RU" sz="4000" dirty="0" smtClean="0">
                <a:solidFill>
                  <a:schemeClr val="bg2"/>
                </a:solidFill>
              </a:rPr>
            </a:br>
            <a:r>
              <a:rPr lang="ru-RU" sz="4000" dirty="0" err="1" smtClean="0">
                <a:solidFill>
                  <a:schemeClr val="bg2"/>
                </a:solidFill>
              </a:rPr>
              <a:t>д</a:t>
            </a:r>
            <a:r>
              <a:rPr lang="ru-RU" sz="4000" dirty="0" smtClean="0">
                <a:solidFill>
                  <a:schemeClr val="bg2"/>
                </a:solidFill>
              </a:rPr>
              <a:t/>
            </a:r>
            <a:br>
              <a:rPr lang="ru-RU" sz="4000" dirty="0" smtClean="0">
                <a:solidFill>
                  <a:schemeClr val="bg2"/>
                </a:solidFill>
              </a:rPr>
            </a:br>
            <a:r>
              <a:rPr lang="ru-RU" sz="4000" dirty="0" smtClean="0">
                <a:solidFill>
                  <a:schemeClr val="bg2"/>
                </a:solidFill>
              </a:rPr>
              <a:t>а</a:t>
            </a:r>
            <a:br>
              <a:rPr lang="ru-RU" sz="4000" dirty="0" smtClean="0">
                <a:solidFill>
                  <a:schemeClr val="bg2"/>
                </a:solidFill>
              </a:rPr>
            </a:br>
            <a:r>
              <a:rPr lang="ru-RU" sz="4000" dirty="0" err="1" smtClean="0">
                <a:solidFill>
                  <a:schemeClr val="bg2"/>
                </a:solidFill>
              </a:rPr>
              <a:t>н</a:t>
            </a:r>
            <a:r>
              <a:rPr lang="ru-RU" sz="4000" dirty="0" smtClean="0">
                <a:solidFill>
                  <a:schemeClr val="bg2"/>
                </a:solidFill>
              </a:rPr>
              <a:t/>
            </a:r>
            <a:br>
              <a:rPr lang="ru-RU" sz="4000" dirty="0" smtClean="0">
                <a:solidFill>
                  <a:schemeClr val="bg2"/>
                </a:solidFill>
              </a:rPr>
            </a:br>
            <a:r>
              <a:rPr lang="ru-RU" sz="4000" dirty="0" smtClean="0">
                <a:solidFill>
                  <a:schemeClr val="bg2"/>
                </a:solidFill>
              </a:rPr>
              <a:t>и</a:t>
            </a:r>
            <a:br>
              <a:rPr lang="ru-RU" sz="4000" dirty="0" smtClean="0">
                <a:solidFill>
                  <a:schemeClr val="bg2"/>
                </a:solidFill>
              </a:rPr>
            </a:br>
            <a:r>
              <a:rPr lang="ru-RU" sz="4000" dirty="0" smtClean="0">
                <a:solidFill>
                  <a:schemeClr val="bg2"/>
                </a:solidFill>
              </a:rPr>
              <a:t>я</a:t>
            </a:r>
            <a:endParaRPr lang="ru-RU" sz="4000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500175"/>
            <a:ext cx="7643866" cy="78581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29 </a:t>
            </a:r>
            <a:r>
              <a:rPr lang="ru-RU" sz="2400" dirty="0" smtClean="0"/>
              <a:t>книг в </a:t>
            </a:r>
            <a:r>
              <a:rPr lang="ru-RU" sz="2400" dirty="0" smtClean="0"/>
              <a:t>Издательстве </a:t>
            </a:r>
            <a:r>
              <a:rPr lang="ru-RU" sz="2400" dirty="0" smtClean="0"/>
              <a:t>Института Философии </a:t>
            </a:r>
            <a:r>
              <a:rPr lang="ru-RU" sz="2400" dirty="0" smtClean="0"/>
              <a:t>РАН 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785794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8434" name="Picture 2" descr="C:\Documents and Settings\Яковлева\Рабочий стол\зи\Bioetika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000372"/>
            <a:ext cx="977900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5" name="Picture 3" descr="C:\Documents and Settings\Яковлева\Рабочий стол\зи\Subbot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6100" y="3643314"/>
            <a:ext cx="977900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6" name="Picture 4" descr="C:\Documents and Settings\Яковлева\Рабочий стол\зи\Eticheskaya mysl 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143116"/>
            <a:ext cx="1143008" cy="15734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5" descr="C:\Documents and Settings\Яковлева\Рабочий стол\зи\hp18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2214554"/>
            <a:ext cx="733425" cy="1028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8" name="Picture 6" descr="C:\Documents and Settings\Яковлева\Рабочий стол\зи\Burmistr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2714620"/>
            <a:ext cx="771740" cy="1071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9" name="Picture 7" descr="C:\Documents and Settings\Яковлева\Рабочий стол\зи\Bioetika 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4786322"/>
            <a:ext cx="874638" cy="12144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0" name="Picture 8" descr="C:\Documents and Settings\Яковлева\Рабочий стол\зи\Metavselennaya_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143116"/>
            <a:ext cx="1031882" cy="1428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1" name="Picture 9" descr="C:\Documents and Settings\Яковлева\Рабочий стол\зи\Orientiry 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5143512"/>
            <a:ext cx="977900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2" name="Picture 10" descr="C:\Documents and Settings\Яковлева\Рабочий стол\зи\ps18_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857628"/>
            <a:ext cx="733425" cy="10191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3" name="Picture 11" descr="C:\Documents and Settings\Яковлева\Рабочий стол\зи\Spectr antropol ucheniy 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1537" y="4572008"/>
            <a:ext cx="1182399" cy="1643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4" name="Picture 12" descr="C:\Documents and Settings\Яковлева\Рабочий стол\зи\Subbot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214950"/>
            <a:ext cx="977900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5" name="Picture 13" descr="C:\Documents and Settings\Яковлева\Рабочий стол\зи\Vizgin_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29454" y="3500438"/>
            <a:ext cx="733425" cy="1028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6" name="Picture 14" descr="C:\Documents and Settings\Яковлева\Рабочий стол\зи\Voobrazheniy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6512" y="4929198"/>
            <a:ext cx="675697" cy="9382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348727" y="3777463"/>
            <a:ext cx="5411802" cy="714348"/>
          </a:xfrm>
        </p:spPr>
        <p:txBody>
          <a:bodyPr vert="vert">
            <a:norm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Д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и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с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с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е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р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т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а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ц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и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785926"/>
            <a:ext cx="7543824" cy="43402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 2013 г. было защищено </a:t>
            </a:r>
            <a:r>
              <a:rPr lang="ru-RU" sz="2400" b="1" dirty="0" smtClean="0"/>
              <a:t>18</a:t>
            </a:r>
            <a:r>
              <a:rPr lang="ru-RU" sz="2400" dirty="0" smtClean="0"/>
              <a:t> кандидатских и докторских диссертаций.</a:t>
            </a:r>
          </a:p>
          <a:p>
            <a:pPr>
              <a:buNone/>
            </a:pPr>
            <a:r>
              <a:rPr lang="ru-RU" sz="2400" dirty="0" smtClean="0"/>
              <a:t> Из них </a:t>
            </a:r>
            <a:r>
              <a:rPr lang="ru-RU" sz="2400" b="1" dirty="0" smtClean="0"/>
              <a:t>2</a:t>
            </a:r>
            <a:r>
              <a:rPr lang="ru-RU" sz="2400" dirty="0" smtClean="0"/>
              <a:t> докторские и </a:t>
            </a:r>
            <a:r>
              <a:rPr lang="ru-RU" sz="2400" b="1" dirty="0" smtClean="0"/>
              <a:t>4</a:t>
            </a:r>
            <a:r>
              <a:rPr lang="ru-RU" sz="2400" dirty="0" smtClean="0"/>
              <a:t> кандидатские – сотрудниками института.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4" y="3357562"/>
            <a:ext cx="2747797" cy="2060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80" y="4143380"/>
            <a:ext cx="2552957" cy="1914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85852" y="1142984"/>
            <a:ext cx="7358114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/>
              <a:t>В 2013 г. Институтом было проведено несколько конкурсов философских сочинений: </a:t>
            </a:r>
          </a:p>
          <a:p>
            <a:r>
              <a:rPr lang="ru-RU" sz="2200" b="1" i="1" dirty="0" smtClean="0"/>
              <a:t>«Истина и справедливость»;</a:t>
            </a:r>
          </a:p>
          <a:p>
            <a:r>
              <a:rPr lang="ru-RU" sz="2200" b="1" i="1" dirty="0" smtClean="0"/>
              <a:t> «Феномен Даниила Андреева»;</a:t>
            </a:r>
            <a:endParaRPr lang="ru-RU" sz="2200" dirty="0" smtClean="0"/>
          </a:p>
          <a:p>
            <a:r>
              <a:rPr lang="ru-RU" sz="2200" dirty="0" smtClean="0"/>
              <a:t>конкурс научных эссе для студентов и аспирантов к </a:t>
            </a:r>
            <a:r>
              <a:rPr lang="ru-RU" sz="2200" b="1" i="1" dirty="0" smtClean="0"/>
              <a:t>500-летию трактата «Государь» </a:t>
            </a:r>
            <a:r>
              <a:rPr lang="ru-RU" sz="2200" dirty="0" smtClean="0"/>
              <a:t>Николо Макиавелли;</a:t>
            </a:r>
          </a:p>
          <a:p>
            <a:r>
              <a:rPr lang="ru-RU" sz="2200" dirty="0" smtClean="0"/>
              <a:t> конкурс </a:t>
            </a:r>
            <a:r>
              <a:rPr lang="ru-RU" sz="2200" b="1" i="1" dirty="0" smtClean="0"/>
              <a:t>для участия в семинаре-практикуме по аналитической философии религии</a:t>
            </a:r>
            <a:r>
              <a:rPr lang="ru-RU" sz="2200" dirty="0" smtClean="0"/>
              <a:t>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 rot="16200000">
            <a:off x="-2348727" y="3777463"/>
            <a:ext cx="5411802" cy="714348"/>
          </a:xfrm>
        </p:spPr>
        <p:txBody>
          <a:bodyPr vert="vert">
            <a:norm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К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о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н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к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у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р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с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ы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3075" name="Picture 3" descr="C:\Documents and Settings\Яковлева\Рабочий стол\зи\3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233991"/>
            <a:ext cx="2434796" cy="16240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C:\Documents and Settings\Яковлева\Рабочий стол\зи\3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420" y="3357562"/>
            <a:ext cx="1143580" cy="171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C:\Documents and Settings\Яковлева\Рабочий стол\зи\2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713810"/>
            <a:ext cx="3214678" cy="2144190"/>
          </a:xfrm>
          <a:prstGeom prst="rect">
            <a:avLst/>
          </a:prstGeom>
          <a:noFill/>
          <a:effectLst>
            <a:outerShdw blurRad="508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7" name="Picture 5" descr="C:\Documents and Settings\Яковлева\Рабочий стол\зи\35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286256"/>
            <a:ext cx="1540611" cy="2309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C:\Documents and Settings\Яковлева\Рабочий стол\зи\31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357694"/>
            <a:ext cx="2356276" cy="1571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>
            <a:normAutofit fontScale="90000"/>
          </a:bodyPr>
          <a:lstStyle/>
          <a:p>
            <a:r>
              <a:rPr lang="ru-RU" sz="3600" dirty="0" smtClean="0">
                <a:solidFill>
                  <a:schemeClr val="bg2"/>
                </a:solidFill>
              </a:rPr>
              <a:t>К</a:t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err="1" smtClean="0">
                <a:solidFill>
                  <a:schemeClr val="bg2"/>
                </a:solidFill>
              </a:rPr>
              <a:t>н</a:t>
            </a:r>
            <a:r>
              <a:rPr lang="ru-RU" sz="3600" dirty="0" smtClean="0">
                <a:solidFill>
                  <a:schemeClr val="bg2"/>
                </a:solidFill>
              </a:rPr>
              <a:t/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>и</a:t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>г</a:t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>а</a:t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/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>г</a:t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>о</a:t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err="1" smtClean="0">
                <a:solidFill>
                  <a:schemeClr val="bg2"/>
                </a:solidFill>
              </a:rPr>
              <a:t>д</a:t>
            </a:r>
            <a:r>
              <a:rPr lang="ru-RU" sz="3600" dirty="0" smtClean="0">
                <a:solidFill>
                  <a:schemeClr val="bg2"/>
                </a:solidFill>
              </a:rPr>
              <a:t/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>а</a:t>
            </a:r>
            <a:endParaRPr lang="ru-RU" sz="3600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3571876"/>
            <a:ext cx="7715304" cy="364331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 smtClean="0"/>
              <a:t>По итогам конкурса</a:t>
            </a:r>
            <a:r>
              <a:rPr lang="ru-RU" sz="2400" i="1" dirty="0" smtClean="0"/>
              <a:t> </a:t>
            </a:r>
            <a:r>
              <a:rPr lang="ru-RU" sz="2400" b="1" i="1" dirty="0" smtClean="0"/>
              <a:t>«Книга года» </a:t>
            </a:r>
            <a:r>
              <a:rPr lang="ru-RU" sz="2400" dirty="0" smtClean="0"/>
              <a:t>Института философии РАН победителями были признаны издания: </a:t>
            </a:r>
          </a:p>
          <a:p>
            <a:r>
              <a:rPr lang="ru-RU" sz="2400" i="1" dirty="0" smtClean="0"/>
              <a:t>В.А.Лекторский</a:t>
            </a:r>
            <a:r>
              <a:rPr lang="ru-RU" sz="2400" dirty="0" smtClean="0"/>
              <a:t> </a:t>
            </a:r>
            <a:r>
              <a:rPr lang="ru-RU" sz="2400" b="1" dirty="0" smtClean="0"/>
              <a:t>«</a:t>
            </a:r>
            <a:r>
              <a:rPr lang="ru-RU" sz="2400" b="1" i="1" dirty="0" smtClean="0"/>
              <a:t>Философия, познание, культура</a:t>
            </a:r>
            <a:r>
              <a:rPr lang="ru-RU" sz="2400" b="1" i="1" dirty="0" smtClean="0"/>
              <a:t>»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r>
              <a:rPr lang="ru-RU" sz="2400" i="1" dirty="0" smtClean="0"/>
              <a:t>В.Г.Горохов</a:t>
            </a:r>
            <a:r>
              <a:rPr lang="ru-RU" sz="2400" dirty="0" smtClean="0"/>
              <a:t> </a:t>
            </a:r>
            <a:r>
              <a:rPr lang="ru-RU" sz="2400" b="1" i="1" dirty="0" smtClean="0"/>
              <a:t>«Технические науки: история и теория (история науки с философской точки зрения</a:t>
            </a:r>
            <a:r>
              <a:rPr lang="ru-RU" sz="2400" b="1" i="1" dirty="0" smtClean="0"/>
              <a:t>)» </a:t>
            </a:r>
            <a:endParaRPr lang="ru-RU" sz="2400" b="1" i="1" dirty="0" smtClean="0"/>
          </a:p>
          <a:p>
            <a:r>
              <a:rPr lang="ru-RU" sz="2400" i="1" dirty="0" smtClean="0"/>
              <a:t>М.М.Новоселов</a:t>
            </a:r>
            <a:r>
              <a:rPr lang="ru-RU" sz="2400" dirty="0" smtClean="0"/>
              <a:t> </a:t>
            </a:r>
            <a:r>
              <a:rPr lang="ru-RU" sz="2400" b="1" dirty="0" smtClean="0"/>
              <a:t>«</a:t>
            </a:r>
            <a:r>
              <a:rPr lang="ru-RU" sz="2400" b="1" i="1" dirty="0" smtClean="0"/>
              <a:t>Абстракция в лабиринтах познания. Логический анализ</a:t>
            </a:r>
            <a:r>
              <a:rPr lang="ru-RU" sz="2400" b="1" i="1" dirty="0" smtClean="0"/>
              <a:t>»</a:t>
            </a:r>
            <a:endParaRPr lang="ru-RU" sz="2400" dirty="0" smtClean="0"/>
          </a:p>
          <a:p>
            <a:r>
              <a:rPr lang="ru-RU" sz="2400" b="1" i="1" dirty="0" smtClean="0"/>
              <a:t>«Социальная эпистемология. Идеи, методы, программы» </a:t>
            </a:r>
            <a:r>
              <a:rPr lang="ru-RU" sz="2400" dirty="0" smtClean="0"/>
              <a:t>(отв. ред. </a:t>
            </a:r>
            <a:r>
              <a:rPr lang="ru-RU" sz="2400" i="1" dirty="0" err="1" smtClean="0"/>
              <a:t>И.Т.Касавин</a:t>
            </a:r>
            <a:r>
              <a:rPr lang="ru-RU" sz="2400" dirty="0" smtClean="0"/>
              <a:t>) </a:t>
            </a:r>
            <a:endParaRPr lang="ru-RU" sz="2400" dirty="0" smtClean="0"/>
          </a:p>
          <a:p>
            <a:r>
              <a:rPr lang="ru-RU" sz="2400" i="1" dirty="0" smtClean="0"/>
              <a:t>Г.В.Вдовина</a:t>
            </a:r>
            <a:r>
              <a:rPr lang="ru-RU" sz="2400" dirty="0" smtClean="0"/>
              <a:t> </a:t>
            </a:r>
            <a:r>
              <a:rPr lang="ru-RU" sz="2400" b="1" i="1" dirty="0" smtClean="0"/>
              <a:t>«Дух средневековой философии</a:t>
            </a:r>
            <a:r>
              <a:rPr lang="ru-RU" sz="2400" b="1" i="1" dirty="0" smtClean="0"/>
              <a:t>» </a:t>
            </a:r>
            <a:endParaRPr lang="ru-RU" sz="2400" b="1" i="1" dirty="0" smtClean="0"/>
          </a:p>
          <a:p>
            <a:pPr>
              <a:buNone/>
            </a:pPr>
            <a:r>
              <a:rPr lang="ru-RU" sz="2400" dirty="0" smtClean="0"/>
              <a:t>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13314" name="Picture 2" descr="C:\Documents and Settings\Яковлева\Рабочий стол\зи\filosofiya.poznanie.kultura-5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1143008" cy="1820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5" name="Picture 3" descr="C:\Documents and Settings\Яковлева\Рабочий стол\зи\goroho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214422"/>
            <a:ext cx="990366" cy="1500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6" name="Picture 4" descr="C:\Documents and Settings\Яковлева\Рабочий стол\зи\abstraktsiya-v-labirintah-poznaniya-logicheskiy-analiz_5958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1" y="1142984"/>
            <a:ext cx="1499341" cy="2357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7" name="Picture 5" descr="C:\Documents and Settings\Яковлева\Рабочий стол\зи\SocEp_2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7" y="1357298"/>
            <a:ext cx="1132937" cy="171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8" name="Picture 6" descr="C:\Documents and Settings\Яковлева\Рабочий стол\зи\jilws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6588" y="1285860"/>
            <a:ext cx="2037412" cy="2214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286020" y="3714756"/>
            <a:ext cx="5429264" cy="857224"/>
          </a:xfrm>
        </p:spPr>
        <p:txBody>
          <a:bodyPr vert="vert">
            <a:normAutofit fontScale="90000"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Д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и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а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л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о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г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 к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у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л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ь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т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у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dirty="0" err="1" smtClean="0">
                <a:solidFill>
                  <a:schemeClr val="bg2"/>
                </a:solidFill>
              </a:rPr>
              <a:t>р</a:t>
            </a:r>
            <a:endParaRPr lang="ru-RU" sz="2800" dirty="0">
              <a:solidFill>
                <a:schemeClr val="bg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85786" y="4000504"/>
            <a:ext cx="7186634" cy="307183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Продолжена реализация уникального «пилотного» проекта </a:t>
            </a:r>
            <a:r>
              <a:rPr lang="ru-RU" sz="2200" b="1" i="1" dirty="0" smtClean="0"/>
              <a:t>«Школы диалога культур» </a:t>
            </a:r>
            <a:r>
              <a:rPr lang="ru-RU" sz="2200" dirty="0" smtClean="0"/>
              <a:t>по трансформации образовательной системы РФ совместно с Мировым общественным форумом </a:t>
            </a:r>
            <a:r>
              <a:rPr lang="ru-RU" sz="2200" b="1" i="1" dirty="0" smtClean="0"/>
              <a:t>«Диалог цивилизаций» </a:t>
            </a:r>
            <a:r>
              <a:rPr lang="ru-RU" sz="2200" dirty="0" smtClean="0"/>
              <a:t>и</a:t>
            </a:r>
            <a:r>
              <a:rPr lang="ru-RU" sz="2200" b="1" i="1" dirty="0" smtClean="0"/>
              <a:t> </a:t>
            </a:r>
            <a:r>
              <a:rPr lang="ru-RU" sz="2200" dirty="0" smtClean="0"/>
              <a:t>РЖД.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857232"/>
            <a:ext cx="74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2013 год</a:t>
            </a:r>
            <a:endParaRPr lang="ru-RU" sz="1200" dirty="0"/>
          </a:p>
        </p:txBody>
      </p:sp>
      <p:pic>
        <p:nvPicPr>
          <p:cNvPr id="4098" name="Picture 2" descr="C:\Documents and Settings\Яковлева\Рабочий стол\зи\vruchenie_diploma_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340768"/>
            <a:ext cx="2571768" cy="17153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C:\Documents and Settings\Яковлева\Рабочий стол\зи\vstrec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3487" y="2276872"/>
            <a:ext cx="2570513" cy="171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C:\Documents and Settings\Яковлева\Рабочий стол\зи\gruppovoy_snim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000240"/>
            <a:ext cx="2893396" cy="1929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726</Words>
  <Application>Microsoft Office PowerPoint</Application>
  <PresentationFormat>Экран (4:3)</PresentationFormat>
  <Paragraphs>118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О т ч е т  2 0 1 3</vt:lpstr>
      <vt:lpstr>И с с л е д о в а н и я</vt:lpstr>
      <vt:lpstr>Слайд 3</vt:lpstr>
      <vt:lpstr>Слайд 4</vt:lpstr>
      <vt:lpstr>И з д а н и я</vt:lpstr>
      <vt:lpstr>Д и с с е р т а ц и и</vt:lpstr>
      <vt:lpstr>К о н к у р с ы</vt:lpstr>
      <vt:lpstr>К н и г а  г о д а</vt:lpstr>
      <vt:lpstr>Д и а л о г   к у л ь т у р</vt:lpstr>
      <vt:lpstr>М е р о п р и я т и я</vt:lpstr>
      <vt:lpstr>М е р о п р и я т и я</vt:lpstr>
      <vt:lpstr>Слайд 12</vt:lpstr>
      <vt:lpstr>Слайд 13</vt:lpstr>
      <vt:lpstr>Слайд 14</vt:lpstr>
      <vt:lpstr>Слайд 15</vt:lpstr>
      <vt:lpstr>Ме ж д у н а р о д н о е   с о т р у д н и ч е с т в о</vt:lpstr>
      <vt:lpstr>Слайд 17</vt:lpstr>
      <vt:lpstr>Ме ж д у н а р о д н о е   с о т р у д н и ч е с т в о</vt:lpstr>
      <vt:lpstr>Слайд 19</vt:lpstr>
      <vt:lpstr>Слайд 20</vt:lpstr>
      <vt:lpstr>С о т р у д н и ч е с т в о     с   В У З а м и</vt:lpstr>
      <vt:lpstr>Слайд 22</vt:lpstr>
      <vt:lpstr>И н ф о р м а ц и о н н а я   п о д д е рж к а</vt:lpstr>
      <vt:lpstr>И н ф о р м а ц и о н н а я   п о д д е рж к а</vt:lpstr>
      <vt:lpstr>П о д п и с к и</vt:lpstr>
      <vt:lpstr>Слайд 26</vt:lpstr>
      <vt:lpstr>СПАСИБО  ЗА ВНИМАНИЕ!</vt:lpstr>
    </vt:vector>
  </TitlesOfParts>
  <Company>ИФ РАН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Яковлева</dc:creator>
  <cp:lastModifiedBy>Александра Яковлева</cp:lastModifiedBy>
  <cp:revision>70</cp:revision>
  <dcterms:created xsi:type="dcterms:W3CDTF">2014-02-18T07:54:09Z</dcterms:created>
  <dcterms:modified xsi:type="dcterms:W3CDTF">2014-02-27T10:17:08Z</dcterms:modified>
</cp:coreProperties>
</file>